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84" r:id="rId2"/>
    <p:sldId id="385" r:id="rId3"/>
    <p:sldId id="428" r:id="rId4"/>
    <p:sldId id="311" r:id="rId5"/>
    <p:sldId id="352" r:id="rId6"/>
    <p:sldId id="370" r:id="rId7"/>
    <p:sldId id="378" r:id="rId8"/>
    <p:sldId id="379" r:id="rId9"/>
    <p:sldId id="343" r:id="rId10"/>
    <p:sldId id="380" r:id="rId11"/>
    <p:sldId id="371" r:id="rId12"/>
    <p:sldId id="353" r:id="rId13"/>
    <p:sldId id="342" r:id="rId14"/>
    <p:sldId id="369" r:id="rId15"/>
    <p:sldId id="344" r:id="rId16"/>
    <p:sldId id="354" r:id="rId17"/>
    <p:sldId id="359" r:id="rId18"/>
    <p:sldId id="381" r:id="rId19"/>
    <p:sldId id="360" r:id="rId20"/>
    <p:sldId id="382" r:id="rId21"/>
    <p:sldId id="361" r:id="rId22"/>
    <p:sldId id="383" r:id="rId23"/>
    <p:sldId id="355" r:id="rId24"/>
    <p:sldId id="346" r:id="rId25"/>
    <p:sldId id="362" r:id="rId26"/>
    <p:sldId id="363" r:id="rId27"/>
    <p:sldId id="356" r:id="rId28"/>
    <p:sldId id="348" r:id="rId29"/>
    <p:sldId id="364" r:id="rId30"/>
    <p:sldId id="365" r:id="rId31"/>
    <p:sldId id="374" r:id="rId32"/>
    <p:sldId id="375" r:id="rId33"/>
    <p:sldId id="376" r:id="rId34"/>
    <p:sldId id="377" r:id="rId35"/>
    <p:sldId id="366" r:id="rId36"/>
    <p:sldId id="367" r:id="rId37"/>
    <p:sldId id="372" r:id="rId38"/>
    <p:sldId id="368" r:id="rId39"/>
    <p:sldId id="309" r:id="rId40"/>
    <p:sldId id="310" r:id="rId41"/>
    <p:sldId id="430" r:id="rId42"/>
    <p:sldId id="386" r:id="rId43"/>
    <p:sldId id="337" r:id="rId44"/>
    <p:sldId id="340" r:id="rId45"/>
    <p:sldId id="429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422" r:id="rId55"/>
    <p:sldId id="423" r:id="rId56"/>
    <p:sldId id="425" r:id="rId57"/>
    <p:sldId id="427" r:id="rId58"/>
  </p:sldIdLst>
  <p:sldSz cx="9144000" cy="6858000" type="screen4x3"/>
  <p:notesSz cx="7315200" cy="96012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FFB19"/>
    <a:srgbClr val="E9FF43"/>
    <a:srgbClr val="5F5F5F"/>
    <a:srgbClr val="292929"/>
    <a:srgbClr val="D7D7D7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079" autoAdjust="0"/>
    <p:restoredTop sz="94624" autoAdjust="0"/>
  </p:normalViewPr>
  <p:slideViewPr>
    <p:cSldViewPr snapToGrid="0">
      <p:cViewPr varScale="1">
        <p:scale>
          <a:sx n="79" d="100"/>
          <a:sy n="79" d="100"/>
        </p:scale>
        <p:origin x="-88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 bwMode="auto">
          <a:xfrm>
            <a:off x="4144963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BA95167-A2B1-4748-897C-8BA01DDF2C19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618" tIns="49309" rIns="98618" bIns="49309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 bwMode="auto">
          <a:xfrm>
            <a:off x="731838" y="4559300"/>
            <a:ext cx="5851525" cy="432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 bwMode="auto">
          <a:xfrm>
            <a:off x="0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9129A95-A6ED-486A-ADA7-5297241A240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2612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24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7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27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4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28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49155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94A241A1-748E-4699-912F-C5D3FB2C7CC1}" type="slidenum">
              <a:rPr lang="es-ES" sz="1200">
                <a:latin typeface="Calibri" pitchFamily="34" charset="0"/>
              </a:rPr>
              <a:pPr algn="r"/>
              <a:t>39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47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1203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692DDCCE-9C26-439B-92CF-39A1E437965F}" type="slidenum">
              <a:rPr lang="es-ES" sz="1200">
                <a:latin typeface="Calibri" pitchFamily="34" charset="0"/>
              </a:rPr>
              <a:pPr algn="r"/>
              <a:t>40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54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41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45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46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47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8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49155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94A241A1-748E-4699-912F-C5D3FB2C7CC1}" type="slidenum">
              <a:rPr lang="es-ES" sz="1200">
                <a:latin typeface="Calibri" pitchFamily="34" charset="0"/>
              </a:rPr>
              <a:pPr algn="r"/>
              <a:t>54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4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3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1203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692DDCCE-9C26-439B-92CF-39A1E437965F}" type="slidenum">
              <a:rPr lang="es-ES" sz="1200">
                <a:latin typeface="Calibri" pitchFamily="34" charset="0"/>
              </a:rPr>
              <a:pPr algn="r"/>
              <a:t>55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5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5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12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52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13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96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15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311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16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97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23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5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0A3BEB-48F6-46BF-99AB-12DDDC761F17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0BCB8-AE54-4D84-8BC0-1A87A2B85A7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81917-E585-48CF-AB8E-B6B4E171FC1C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FE30F-3E90-4257-B21B-731C7D40926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76344-1226-426A-8BC2-49EBEC8AF590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87410-5E7F-46CA-AE2F-DA934A51C32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25378-B9EF-47A4-9463-5F93EFFDD956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B7211-632A-431A-9286-86E26B6B8BF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45974-A17A-4BAD-8E64-DD8007B241BD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F9D61-C32A-4F6F-A378-E569D9EEF2D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776F2-D689-4E0D-A30E-1E6B4EE5ACA1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11048-7127-4CA6-A5E0-5B1D63AE178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0CF9-5BF0-40F7-9A88-A908A415CDDC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A40FD-0E20-47E7-B807-9B1918574C7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65C7B-BBBA-4B1A-9E6F-5031B8B9E8DE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69464-2219-496E-90CF-45121F12AF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97E8F-0C7F-46A2-BD0F-F9904F6E3467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98462-F70E-4C33-9A56-C9718F20B4C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37E23-633A-4A58-82B6-D3D7323FE164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BDD00-7A06-491A-AADF-1986340894F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FC7B1-58A8-4715-B951-26D6F11F85A8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1C0D2-ECC8-4676-B362-E7770BF3D1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E506697-9394-428A-9622-EC6449D10078}" type="datetimeFigureOut">
              <a:rPr lang="es-ES"/>
              <a:pPr>
                <a:defRPr/>
              </a:pPr>
              <a:t>16/09/2015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F61002-45F5-44E9-8E68-F816C5E9C26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D4A8"/>
            </a:gs>
            <a:gs pos="4000">
              <a:srgbClr val="21D6E0"/>
            </a:gs>
            <a:gs pos="20000">
              <a:srgbClr val="0087E6"/>
            </a:gs>
            <a:gs pos="100000">
              <a:srgbClr val="005CB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806115" y="1437607"/>
            <a:ext cx="808705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54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Hardware de la                      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2" name="21 Imagen" descr="LogoGanador.jpg"/>
          <p:cNvPicPr>
            <a:picLocks noChangeAspect="1"/>
          </p:cNvPicPr>
          <p:nvPr/>
        </p:nvPicPr>
        <p:blipFill>
          <a:blip r:embed="rId3" cstate="print"/>
          <a:srcRect t="25315" b="8325"/>
          <a:stretch>
            <a:fillRect/>
          </a:stretch>
        </p:blipFill>
        <p:spPr>
          <a:xfrm>
            <a:off x="5426241" y="1459804"/>
            <a:ext cx="2425826" cy="1254153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06115" y="6180039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Mg. </a:t>
            </a:r>
            <a:r>
              <a:rPr lang="es-AR" dirty="0" err="1" smtClean="0"/>
              <a:t>Bioing</a:t>
            </a:r>
            <a:r>
              <a:rPr lang="es-AR" dirty="0" smtClean="0"/>
              <a:t>. </a:t>
            </a:r>
            <a:r>
              <a:rPr lang="es-AR" dirty="0" smtClean="0"/>
              <a:t>Eduardo </a:t>
            </a:r>
            <a:r>
              <a:rPr lang="es-AR" dirty="0"/>
              <a:t>Filomena</a:t>
            </a:r>
          </a:p>
        </p:txBody>
      </p:sp>
      <p:sp>
        <p:nvSpPr>
          <p:cNvPr id="3" name="2 Rectángulo"/>
          <p:cNvSpPr/>
          <p:nvPr/>
        </p:nvSpPr>
        <p:spPr>
          <a:xfrm>
            <a:off x="806115" y="5806515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Bioing</a:t>
            </a:r>
            <a:r>
              <a:rPr lang="es-AR" dirty="0"/>
              <a:t>. Juan Manuel Reta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03" y="5090318"/>
            <a:ext cx="2092527" cy="69682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02" y="5886856"/>
            <a:ext cx="3151772" cy="6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9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VOLÁTILES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513041"/>
            <a:ext cx="8463280" cy="449390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66133" y="2113099"/>
            <a:ext cx="1963999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1Mbit</a:t>
            </a:r>
          </a:p>
          <a:p>
            <a:pPr algn="ctr"/>
            <a:r>
              <a:rPr lang="es-AR" sz="3200" b="1" dirty="0" smtClean="0"/>
              <a:t>EEPROM</a:t>
            </a:r>
            <a:endParaRPr lang="es-AR" sz="3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510971" y="2360389"/>
            <a:ext cx="1963999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2kbit</a:t>
            </a:r>
          </a:p>
          <a:p>
            <a:pPr algn="ctr"/>
            <a:r>
              <a:rPr lang="es-AR" sz="3200" b="1" dirty="0" smtClean="0"/>
              <a:t>EEPROM</a:t>
            </a:r>
          </a:p>
          <a:p>
            <a:pPr algn="ctr"/>
            <a:r>
              <a:rPr lang="es-AR" sz="3200" b="1" dirty="0" smtClean="0"/>
              <a:t>EUI-48</a:t>
            </a:r>
            <a:endParaRPr lang="es-AR" sz="32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068645" y="4361718"/>
            <a:ext cx="2080016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32Mbit</a:t>
            </a:r>
          </a:p>
          <a:p>
            <a:pPr algn="ctr"/>
            <a:r>
              <a:rPr lang="es-AR" sz="3200" b="1" dirty="0" smtClean="0"/>
              <a:t>FLASH</a:t>
            </a:r>
          </a:p>
        </p:txBody>
      </p:sp>
    </p:spTree>
    <p:extLst>
      <p:ext uri="{BB962C8B-B14F-4D97-AF65-F5344CB8AC3E}">
        <p14:creationId xmlns:p14="http://schemas.microsoft.com/office/powerpoint/2010/main" val="347313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DEBUGGER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7" y="1290319"/>
            <a:ext cx="7640605" cy="50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3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C00000"/>
                </a:solidFill>
              </a:rPr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49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42"/>
            <a:ext cx="9144000" cy="3846469"/>
          </a:xfrm>
          <a:prstGeom prst="rect">
            <a:avLst/>
          </a:prstGeom>
        </p:spPr>
      </p:pic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Fuente de alimentación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5191760"/>
            <a:ext cx="4149273" cy="13122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480" y="5191760"/>
            <a:ext cx="4114800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081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70C0"/>
                </a:solidFill>
              </a:rPr>
              <a:t>Entradas y Salidas</a:t>
            </a:r>
          </a:p>
          <a:p>
            <a:pPr algn="ctr">
              <a:defRPr/>
            </a:pPr>
            <a:r>
              <a:rPr lang="es-AR" sz="2400" dirty="0">
                <a:solidFill>
                  <a:srgbClr val="0070C0"/>
                </a:solidFill>
              </a:rPr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digitales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3" y="5030671"/>
            <a:ext cx="7461568" cy="15223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6" y="1659236"/>
            <a:ext cx="81438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digitales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" y="1330231"/>
            <a:ext cx="8975249" cy="35671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53" y="5030671"/>
            <a:ext cx="7461568" cy="152231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" y="1313598"/>
            <a:ext cx="8993430" cy="2187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8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Open-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Drain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6" y="1492638"/>
            <a:ext cx="4740951" cy="45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3 Rectángulo"/>
          <p:cNvSpPr>
            <a:spLocks noChangeArrowheads="1"/>
          </p:cNvSpPr>
          <p:nvPr/>
        </p:nvSpPr>
        <p:spPr bwMode="auto">
          <a:xfrm>
            <a:off x="539750" y="1087438"/>
            <a:ext cx="8604250" cy="583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ES" sz="4000" b="1" dirty="0"/>
              <a:t> Impreso </a:t>
            </a:r>
            <a:r>
              <a:rPr lang="es-PE" sz="4000" b="1" dirty="0"/>
              <a:t>4 capas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No usamos BGA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 smtClean="0"/>
              <a:t> CortexM4, PIC32MZ, (Edison)</a:t>
            </a:r>
            <a:endParaRPr lang="es-PE" sz="4000" b="1" dirty="0"/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Opciones: </a:t>
            </a:r>
            <a:br>
              <a:rPr lang="es-PE" sz="4000" b="1" dirty="0"/>
            </a:br>
            <a:r>
              <a:rPr lang="es-PE" sz="600" b="1" dirty="0"/>
              <a:t/>
            </a:r>
            <a:br>
              <a:rPr lang="es-PE" sz="600" b="1" dirty="0"/>
            </a:br>
            <a:r>
              <a:rPr lang="es-PE" sz="3200" b="1" dirty="0"/>
              <a:t>    - CIAA-NXP</a:t>
            </a:r>
            <a:br>
              <a:rPr lang="es-PE" sz="3200" b="1" dirty="0"/>
            </a:br>
            <a:r>
              <a:rPr lang="es-PE" sz="3200" b="1" dirty="0"/>
              <a:t>    - CIAA-FSL </a:t>
            </a:r>
            <a:br>
              <a:rPr lang="es-PE" sz="3200" b="1" dirty="0"/>
            </a:br>
            <a:r>
              <a:rPr lang="es-PE" sz="3200" b="1" dirty="0"/>
              <a:t>    </a:t>
            </a:r>
            <a:r>
              <a:rPr lang="es-PE" sz="3200" b="1" dirty="0">
                <a:solidFill>
                  <a:srgbClr val="5F5F5F"/>
                </a:solidFill>
              </a:rPr>
              <a:t>- CIAA-INTEL</a:t>
            </a:r>
            <a:r>
              <a:rPr lang="es-PE" sz="3200" b="1" dirty="0"/>
              <a:t/>
            </a:r>
            <a:br>
              <a:rPr lang="es-PE" sz="3200" b="1" dirty="0"/>
            </a:br>
            <a:r>
              <a:rPr lang="es-PE" sz="3200" b="1" dirty="0"/>
              <a:t>    </a:t>
            </a:r>
            <a:r>
              <a:rPr lang="es-PE" sz="3200" b="1" dirty="0">
                <a:solidFill>
                  <a:srgbClr val="5F5F5F"/>
                </a:solidFill>
              </a:rPr>
              <a:t>- </a:t>
            </a:r>
            <a:r>
              <a:rPr lang="es-PE" sz="3200" b="1" dirty="0" smtClean="0">
                <a:solidFill>
                  <a:srgbClr val="5F5F5F"/>
                </a:solidFill>
              </a:rPr>
              <a:t>CIAA-PIC</a:t>
            </a:r>
            <a:r>
              <a:rPr lang="es-PE" sz="3200" b="1" dirty="0">
                <a:solidFill>
                  <a:srgbClr val="7F7F7F"/>
                </a:solidFill>
              </a:rPr>
              <a:t/>
            </a:r>
            <a:br>
              <a:rPr lang="es-PE" sz="3200" b="1" dirty="0">
                <a:solidFill>
                  <a:srgbClr val="7F7F7F"/>
                </a:solidFill>
              </a:rPr>
            </a:br>
            <a:r>
              <a:rPr lang="es-PE" sz="3200" b="1" dirty="0">
                <a:solidFill>
                  <a:srgbClr val="7F7F7F"/>
                </a:solidFill>
              </a:rPr>
              <a:t>    - </a:t>
            </a:r>
            <a:r>
              <a:rPr lang="es-PE" sz="3200" b="1" dirty="0" smtClean="0">
                <a:solidFill>
                  <a:srgbClr val="7F7F7F"/>
                </a:solidFill>
              </a:rPr>
              <a:t>CIAA-TI </a:t>
            </a:r>
            <a:br>
              <a:rPr lang="es-PE" sz="3200" b="1" dirty="0" smtClean="0">
                <a:solidFill>
                  <a:srgbClr val="7F7F7F"/>
                </a:solidFill>
              </a:rPr>
            </a:br>
            <a:r>
              <a:rPr lang="es-PE" sz="2400" b="1" dirty="0" smtClean="0">
                <a:solidFill>
                  <a:srgbClr val="7F7F7F"/>
                </a:solidFill>
              </a:rPr>
              <a:t>     </a:t>
            </a:r>
            <a:r>
              <a:rPr lang="es-PE" sz="1000" b="1" dirty="0" smtClean="0">
                <a:solidFill>
                  <a:srgbClr val="7F7F7F"/>
                </a:solidFill>
              </a:rPr>
              <a:t> </a:t>
            </a:r>
            <a:r>
              <a:rPr lang="es-PE" sz="2400" b="1" dirty="0" smtClean="0">
                <a:solidFill>
                  <a:srgbClr val="7F7F7F"/>
                </a:solidFill>
              </a:rPr>
              <a:t>-  etc.</a:t>
            </a:r>
            <a:endParaRPr lang="es-PE" sz="2400" b="1" dirty="0">
              <a:solidFill>
                <a:srgbClr val="7F7F7F"/>
              </a:solidFill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Hardware nacional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4275" name="Picture 2" descr="http://www.engscope.com/wp-content/uploads/2010/02/4LayerStack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329" r="9074" b="13286"/>
          <a:stretch>
            <a:fillRect/>
          </a:stretch>
        </p:blipFill>
        <p:spPr bwMode="auto">
          <a:xfrm>
            <a:off x="5095875" y="906463"/>
            <a:ext cx="2692400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 descr="http://upload.wikimedia.org/wikipedia/commons/c/c5/Kl_Intel_Pentium_MMX_embedded_BGA_Bottom.jpg"/>
          <p:cNvPicPr>
            <a:picLocks noChangeAspect="1" noChangeArrowheads="1"/>
          </p:cNvPicPr>
          <p:nvPr/>
        </p:nvPicPr>
        <p:blipFill>
          <a:blip r:embed="rId3" cstate="print"/>
          <a:srcRect l="12196" t="11954" r="12801" b="12029"/>
          <a:stretch>
            <a:fillRect/>
          </a:stretch>
        </p:blipFill>
        <p:spPr bwMode="auto">
          <a:xfrm>
            <a:off x="7912738" y="1352551"/>
            <a:ext cx="11439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Multiplicar"/>
          <p:cNvSpPr/>
          <p:nvPr/>
        </p:nvSpPr>
        <p:spPr>
          <a:xfrm>
            <a:off x="7610474" y="942974"/>
            <a:ext cx="1757363" cy="1933575"/>
          </a:xfrm>
          <a:prstGeom prst="mathMultiply">
            <a:avLst>
              <a:gd name="adj1" fmla="val 255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dirty="0"/>
              <a:t>-</a:t>
            </a:r>
            <a:endParaRPr lang="es-ES" dirty="0"/>
          </a:p>
        </p:txBody>
      </p:sp>
      <p:pic>
        <p:nvPicPr>
          <p:cNvPr id="5427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8813" y="3592513"/>
            <a:ext cx="4545012" cy="316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89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Open-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Drain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3" y="1196975"/>
            <a:ext cx="8948346" cy="35883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7" y="4968240"/>
            <a:ext cx="5534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a 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Relay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909762"/>
            <a:ext cx="6810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a 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Relay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1069801"/>
            <a:ext cx="8696960" cy="41508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5330771"/>
            <a:ext cx="7562215" cy="14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2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3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2060"/>
                </a:solidFill>
              </a:rPr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analógicas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196975"/>
            <a:ext cx="8813165" cy="329928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09600" y="5039360"/>
            <a:ext cx="34612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4 Entradas analógicas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0-20mA y 0-10V </a:t>
            </a:r>
            <a:r>
              <a:rPr lang="es-AR" dirty="0" err="1" smtClean="0"/>
              <a:t>jumpeables</a:t>
            </a:r>
            <a:endParaRPr lang="es-A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Protección contra transitorios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Filtrado </a:t>
            </a:r>
            <a:r>
              <a:rPr lang="es-AR" dirty="0" err="1" smtClean="0"/>
              <a:t>antialias</a:t>
            </a:r>
            <a:endParaRPr lang="es-AR" dirty="0"/>
          </a:p>
        </p:txBody>
      </p:sp>
      <p:pic>
        <p:nvPicPr>
          <p:cNvPr id="4098" name="Picture 2" descr="https://nicolelong322.files.wordpress.com/2011/03/400_f_447295_knwthi0fymz1ocviwxlyvrfgzijxy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77" y="4898663"/>
            <a:ext cx="2071605" cy="14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3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 analógica(CIAA-NXP)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442960" cy="37579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5161280"/>
            <a:ext cx="8531478" cy="15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774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B050"/>
                </a:solidFill>
              </a:rPr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62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RS232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8" y="2309783"/>
            <a:ext cx="8118984" cy="3932525"/>
          </a:xfrm>
          <a:prstGeom prst="rect">
            <a:avLst/>
          </a:prstGeom>
        </p:spPr>
      </p:pic>
      <p:pic>
        <p:nvPicPr>
          <p:cNvPr id="7170" name="Picture 2" descr="http://www.cnaweb.com/productimages/85-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105" y="625475"/>
            <a:ext cx="1793995" cy="134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1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22" name="21 Imagen" descr="LogoGanador.jpg"/>
          <p:cNvPicPr>
            <a:picLocks noChangeAspect="1"/>
          </p:cNvPicPr>
          <p:nvPr/>
        </p:nvPicPr>
        <p:blipFill>
          <a:blip r:embed="rId3" cstate="print"/>
          <a:srcRect t="25315" b="8325"/>
          <a:stretch>
            <a:fillRect/>
          </a:stretch>
        </p:blipFill>
        <p:spPr>
          <a:xfrm>
            <a:off x="962525" y="2732560"/>
            <a:ext cx="2994371" cy="1548091"/>
          </a:xfrm>
          <a:prstGeom prst="rect">
            <a:avLst/>
          </a:prstGeom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368" y="2879530"/>
            <a:ext cx="3150677" cy="12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58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6091469">
            <a:off x="6711350" y="1329303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a la derecha con bandas 7"/>
          <p:cNvSpPr/>
          <p:nvPr/>
        </p:nvSpPr>
        <p:spPr>
          <a:xfrm rot="7765966">
            <a:off x="5826426" y="898579"/>
            <a:ext cx="964931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 a la derecha con bandas 8"/>
          <p:cNvSpPr/>
          <p:nvPr/>
        </p:nvSpPr>
        <p:spPr>
          <a:xfrm rot="10800000">
            <a:off x="7556445" y="4710021"/>
            <a:ext cx="149538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14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2304257">
            <a:off x="6625086" y="3235846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a la derecha con bandas 7"/>
          <p:cNvSpPr/>
          <p:nvPr/>
        </p:nvSpPr>
        <p:spPr>
          <a:xfrm>
            <a:off x="3579962" y="4965208"/>
            <a:ext cx="1462177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991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8" name="Flecha a la derecha con bandas 7"/>
          <p:cNvSpPr/>
          <p:nvPr/>
        </p:nvSpPr>
        <p:spPr>
          <a:xfrm>
            <a:off x="3875561" y="2390128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 a la derecha con bandas 9"/>
          <p:cNvSpPr/>
          <p:nvPr/>
        </p:nvSpPr>
        <p:spPr>
          <a:xfrm>
            <a:off x="2570673" y="5479647"/>
            <a:ext cx="2245168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26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10800000">
            <a:off x="5348375" y="1827194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 a la derecha con bandas 8"/>
          <p:cNvSpPr/>
          <p:nvPr/>
        </p:nvSpPr>
        <p:spPr>
          <a:xfrm rot="10800000">
            <a:off x="5348375" y="3463149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 a la derecha con bandas 9"/>
          <p:cNvSpPr/>
          <p:nvPr/>
        </p:nvSpPr>
        <p:spPr>
          <a:xfrm>
            <a:off x="2570672" y="6007184"/>
            <a:ext cx="2245168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40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CAN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196975"/>
            <a:ext cx="8631238" cy="28819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4202430"/>
            <a:ext cx="8642350" cy="2148194"/>
          </a:xfrm>
          <a:prstGeom prst="rect">
            <a:avLst/>
          </a:prstGeom>
        </p:spPr>
      </p:pic>
      <p:pic>
        <p:nvPicPr>
          <p:cNvPr id="10242" name="Picture 2" descr="http://api.ning.com/files/xLJQfJNYZ-wb13cznJJpTw41t1ZEIRXpNI57pfSpNtlxGFDTAySKDxeEIfDeDyOXVGMZ2lg7agGZPJSeVvDZLLIAF6WwB5U4/can_bu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83" y="4475732"/>
            <a:ext cx="219075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4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USB OTG(CIAA-NXP)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3" y="2019935"/>
            <a:ext cx="8794432" cy="2776412"/>
          </a:xfrm>
          <a:prstGeom prst="rect">
            <a:avLst/>
          </a:prstGeom>
        </p:spPr>
      </p:pic>
      <p:pic>
        <p:nvPicPr>
          <p:cNvPr id="8194" name="Picture 2" descr="https://d2t1xqejof9utc.cloudfront.net/screenshots/pics/df4f8be9611c26678bc02b6d616ea22e/medi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72" y="265233"/>
            <a:ext cx="1880558" cy="141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gradconn.com/Images/Products/Thumbs/UC04-L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8" y="5090337"/>
            <a:ext cx="1905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2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ETHERNET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3" y="1196975"/>
            <a:ext cx="7881938" cy="5215666"/>
          </a:xfrm>
          <a:prstGeom prst="rect">
            <a:avLst/>
          </a:prstGeom>
        </p:spPr>
      </p:pic>
      <p:pic>
        <p:nvPicPr>
          <p:cNvPr id="9218" name="Picture 2" descr="http://cdn-data.motu.com/site/images/avb/ethernet-cable-fa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402377"/>
            <a:ext cx="6435006" cy="238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3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EXPANSIONES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" y="1085214"/>
            <a:ext cx="6793230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0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1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48132" name="7 Imagen" descr="20140614_084941.jpg"/>
          <p:cNvPicPr>
            <a:picLocks noChangeAspect="1"/>
          </p:cNvPicPr>
          <p:nvPr/>
        </p:nvPicPr>
        <p:blipFill>
          <a:blip r:embed="rId3" cstate="print"/>
          <a:srcRect l="9506" t="12071" r="6302" b="10677"/>
          <a:stretch>
            <a:fillRect/>
          </a:stretch>
        </p:blipFill>
        <p:spPr bwMode="auto">
          <a:xfrm>
            <a:off x="1187450" y="2205038"/>
            <a:ext cx="6973888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42 Rectángulo redondeado"/>
          <p:cNvSpPr/>
          <p:nvPr/>
        </p:nvSpPr>
        <p:spPr>
          <a:xfrm>
            <a:off x="179388" y="3789363"/>
            <a:ext cx="936625" cy="122396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USB:</a:t>
            </a:r>
          </a:p>
          <a:p>
            <a:pPr algn="ctr">
              <a:defRPr/>
            </a:pPr>
            <a:r>
              <a:rPr lang="es-ES_tradnl" sz="1400" dirty="0"/>
              <a:t>OTG</a:t>
            </a:r>
          </a:p>
          <a:p>
            <a:pPr algn="ctr">
              <a:defRPr/>
            </a:pPr>
            <a:r>
              <a:rPr lang="es-ES_tradnl" sz="1400" dirty="0"/>
              <a:t>AUX</a:t>
            </a:r>
          </a:p>
          <a:p>
            <a:pPr algn="ctr">
              <a:defRPr/>
            </a:pPr>
            <a:r>
              <a:rPr lang="es-ES_tradnl" sz="1400" dirty="0" err="1"/>
              <a:t>Debug</a:t>
            </a:r>
            <a:endParaRPr lang="es-ES" sz="1400" dirty="0"/>
          </a:p>
        </p:txBody>
      </p:sp>
      <p:sp>
        <p:nvSpPr>
          <p:cNvPr id="44" name="43 Rectángulo redondeado"/>
          <p:cNvSpPr/>
          <p:nvPr/>
        </p:nvSpPr>
        <p:spPr>
          <a:xfrm>
            <a:off x="7885113" y="3141663"/>
            <a:ext cx="1071562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Ethernet</a:t>
            </a:r>
            <a:endParaRPr lang="es-ES" sz="1400" dirty="0"/>
          </a:p>
        </p:txBody>
      </p:sp>
      <p:sp>
        <p:nvSpPr>
          <p:cNvPr id="49" name="48 Rectángulo redondeado"/>
          <p:cNvSpPr/>
          <p:nvPr/>
        </p:nvSpPr>
        <p:spPr>
          <a:xfrm>
            <a:off x="8027988" y="4221163"/>
            <a:ext cx="927100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RS232</a:t>
            </a:r>
            <a:endParaRPr lang="es-ES" sz="1400" dirty="0"/>
          </a:p>
        </p:txBody>
      </p:sp>
      <p:sp>
        <p:nvSpPr>
          <p:cNvPr id="50" name="49 Rectángulo redondeado"/>
          <p:cNvSpPr/>
          <p:nvPr/>
        </p:nvSpPr>
        <p:spPr>
          <a:xfrm>
            <a:off x="6372225" y="5949950"/>
            <a:ext cx="649288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CAN</a:t>
            </a:r>
            <a:endParaRPr lang="es-ES" sz="1400" dirty="0"/>
          </a:p>
        </p:txBody>
      </p:sp>
      <p:sp>
        <p:nvSpPr>
          <p:cNvPr id="51" name="50 Rectángulo redondeado"/>
          <p:cNvSpPr/>
          <p:nvPr/>
        </p:nvSpPr>
        <p:spPr>
          <a:xfrm>
            <a:off x="1835150" y="5949950"/>
            <a:ext cx="863600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RS485</a:t>
            </a:r>
            <a:endParaRPr lang="es-ES" sz="1400" dirty="0"/>
          </a:p>
        </p:txBody>
      </p:sp>
      <p:cxnSp>
        <p:nvCxnSpPr>
          <p:cNvPr id="52" name="51 Conector recto de flecha"/>
          <p:cNvCxnSpPr>
            <a:stCxn id="43" idx="3"/>
          </p:cNvCxnSpPr>
          <p:nvPr/>
        </p:nvCxnSpPr>
        <p:spPr>
          <a:xfrm flipV="1">
            <a:off x="1116013" y="4005263"/>
            <a:ext cx="611187" cy="395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>
            <a:stCxn id="43" idx="3"/>
          </p:cNvCxnSpPr>
          <p:nvPr/>
        </p:nvCxnSpPr>
        <p:spPr>
          <a:xfrm flipV="1">
            <a:off x="1116013" y="4365625"/>
            <a:ext cx="539750" cy="34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>
            <a:stCxn id="43" idx="3"/>
          </p:cNvCxnSpPr>
          <p:nvPr/>
        </p:nvCxnSpPr>
        <p:spPr>
          <a:xfrm>
            <a:off x="1116013" y="4400550"/>
            <a:ext cx="395287" cy="396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>
            <a:stCxn id="51" idx="0"/>
          </p:cNvCxnSpPr>
          <p:nvPr/>
        </p:nvCxnSpPr>
        <p:spPr>
          <a:xfrm flipV="1">
            <a:off x="2266950" y="5589588"/>
            <a:ext cx="71438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 de flecha"/>
          <p:cNvCxnSpPr>
            <a:stCxn id="50" idx="0"/>
          </p:cNvCxnSpPr>
          <p:nvPr/>
        </p:nvCxnSpPr>
        <p:spPr>
          <a:xfrm flipH="1" flipV="1">
            <a:off x="6588125" y="5589588"/>
            <a:ext cx="10795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 de flecha"/>
          <p:cNvCxnSpPr>
            <a:stCxn id="49" idx="1"/>
          </p:cNvCxnSpPr>
          <p:nvPr/>
        </p:nvCxnSpPr>
        <p:spPr>
          <a:xfrm flipH="1">
            <a:off x="7812088" y="4437063"/>
            <a:ext cx="2159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 de flecha"/>
          <p:cNvCxnSpPr>
            <a:stCxn id="44" idx="1"/>
          </p:cNvCxnSpPr>
          <p:nvPr/>
        </p:nvCxnSpPr>
        <p:spPr>
          <a:xfrm flipH="1">
            <a:off x="7381875" y="3357563"/>
            <a:ext cx="5032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60 Rectángulo redondeado"/>
          <p:cNvSpPr/>
          <p:nvPr/>
        </p:nvSpPr>
        <p:spPr>
          <a:xfrm>
            <a:off x="4211638" y="4724400"/>
            <a:ext cx="647700" cy="431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CPU</a:t>
            </a:r>
            <a:endParaRPr lang="es-ES" sz="1400" dirty="0"/>
          </a:p>
        </p:txBody>
      </p:sp>
      <p:cxnSp>
        <p:nvCxnSpPr>
          <p:cNvPr id="66" name="65 Conector recto de flecha"/>
          <p:cNvCxnSpPr>
            <a:stCxn id="61" idx="0"/>
          </p:cNvCxnSpPr>
          <p:nvPr/>
        </p:nvCxnSpPr>
        <p:spPr>
          <a:xfrm flipV="1">
            <a:off x="4535488" y="4365625"/>
            <a:ext cx="36512" cy="358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66 Rectángulo redondeado"/>
          <p:cNvSpPr/>
          <p:nvPr/>
        </p:nvSpPr>
        <p:spPr>
          <a:xfrm>
            <a:off x="2916238" y="5949950"/>
            <a:ext cx="1655762" cy="527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Entradas </a:t>
            </a:r>
            <a:r>
              <a:rPr lang="es-ES_tradnl" sz="1400" dirty="0" err="1"/>
              <a:t>Optoacopladas</a:t>
            </a:r>
            <a:endParaRPr lang="es-ES_tradnl" sz="1400" dirty="0"/>
          </a:p>
        </p:txBody>
      </p:sp>
      <p:cxnSp>
        <p:nvCxnSpPr>
          <p:cNvPr id="69" name="68 Conector recto de flecha"/>
          <p:cNvCxnSpPr>
            <a:stCxn id="67" idx="0"/>
          </p:cNvCxnSpPr>
          <p:nvPr/>
        </p:nvCxnSpPr>
        <p:spPr>
          <a:xfrm flipH="1" flipV="1">
            <a:off x="3709988" y="5576888"/>
            <a:ext cx="34925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Rectángulo redondeado"/>
          <p:cNvSpPr/>
          <p:nvPr/>
        </p:nvSpPr>
        <p:spPr>
          <a:xfrm>
            <a:off x="4716463" y="5949950"/>
            <a:ext cx="1273175" cy="5270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Entradas Analógicas</a:t>
            </a:r>
            <a:endParaRPr lang="es-ES" sz="1400" dirty="0"/>
          </a:p>
        </p:txBody>
      </p:sp>
      <p:cxnSp>
        <p:nvCxnSpPr>
          <p:cNvPr id="72" name="71 Conector recto de flecha"/>
          <p:cNvCxnSpPr>
            <a:stCxn id="70" idx="0"/>
          </p:cNvCxnSpPr>
          <p:nvPr/>
        </p:nvCxnSpPr>
        <p:spPr>
          <a:xfrm flipH="1" flipV="1">
            <a:off x="5318125" y="5576888"/>
            <a:ext cx="34925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Rectángulo redondeado"/>
          <p:cNvSpPr/>
          <p:nvPr/>
        </p:nvSpPr>
        <p:spPr>
          <a:xfrm>
            <a:off x="1116013" y="1341438"/>
            <a:ext cx="1655762" cy="574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Fuente de alimentación</a:t>
            </a:r>
            <a:endParaRPr lang="es-ES" sz="1400" dirty="0"/>
          </a:p>
        </p:txBody>
      </p:sp>
      <p:cxnSp>
        <p:nvCxnSpPr>
          <p:cNvPr id="74" name="73 Conector recto de flecha"/>
          <p:cNvCxnSpPr>
            <a:stCxn id="73" idx="2"/>
          </p:cNvCxnSpPr>
          <p:nvPr/>
        </p:nvCxnSpPr>
        <p:spPr>
          <a:xfrm>
            <a:off x="1944688" y="1916113"/>
            <a:ext cx="611187" cy="5762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Rectángulo redondeado"/>
          <p:cNvSpPr/>
          <p:nvPr/>
        </p:nvSpPr>
        <p:spPr>
          <a:xfrm>
            <a:off x="2916238" y="1341438"/>
            <a:ext cx="12954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Salidas MOSFET</a:t>
            </a:r>
          </a:p>
        </p:txBody>
      </p:sp>
      <p:cxnSp>
        <p:nvCxnSpPr>
          <p:cNvPr id="76" name="75 Conector recto de flecha"/>
          <p:cNvCxnSpPr>
            <a:stCxn id="75" idx="2"/>
          </p:cNvCxnSpPr>
          <p:nvPr/>
        </p:nvCxnSpPr>
        <p:spPr>
          <a:xfrm>
            <a:off x="3563938" y="1916113"/>
            <a:ext cx="0" cy="433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76 Rectángulo redondeado"/>
          <p:cNvSpPr/>
          <p:nvPr/>
        </p:nvSpPr>
        <p:spPr>
          <a:xfrm>
            <a:off x="4356100" y="1341438"/>
            <a:ext cx="12954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Salidas Relé</a:t>
            </a:r>
          </a:p>
        </p:txBody>
      </p:sp>
      <p:cxnSp>
        <p:nvCxnSpPr>
          <p:cNvPr id="78" name="77 Conector recto de flecha"/>
          <p:cNvCxnSpPr>
            <a:stCxn id="77" idx="2"/>
          </p:cNvCxnSpPr>
          <p:nvPr/>
        </p:nvCxnSpPr>
        <p:spPr>
          <a:xfrm>
            <a:off x="5003800" y="1916113"/>
            <a:ext cx="0" cy="433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78 Rectángulo redondeado"/>
          <p:cNvSpPr/>
          <p:nvPr/>
        </p:nvSpPr>
        <p:spPr>
          <a:xfrm>
            <a:off x="5795963" y="1341438"/>
            <a:ext cx="1223962" cy="5746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 Analógica</a:t>
            </a:r>
            <a:endParaRPr lang="es-ES" sz="1400" dirty="0"/>
          </a:p>
        </p:txBody>
      </p:sp>
      <p:cxnSp>
        <p:nvCxnSpPr>
          <p:cNvPr id="80" name="79 Conector recto de flecha"/>
          <p:cNvCxnSpPr>
            <a:stCxn id="79" idx="2"/>
          </p:cNvCxnSpPr>
          <p:nvPr/>
        </p:nvCxnSpPr>
        <p:spPr>
          <a:xfrm flipH="1">
            <a:off x="6300788" y="1916113"/>
            <a:ext cx="10795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80 Rectángulo redondeado"/>
          <p:cNvSpPr/>
          <p:nvPr/>
        </p:nvSpPr>
        <p:spPr>
          <a:xfrm>
            <a:off x="2327275" y="3860800"/>
            <a:ext cx="1597025" cy="8286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dirty="0"/>
              <a:t>SPI, I2C</a:t>
            </a:r>
          </a:p>
          <a:p>
            <a:pPr algn="ctr">
              <a:defRPr/>
            </a:pPr>
            <a:r>
              <a:rPr lang="it-IT" sz="1400" dirty="0"/>
              <a:t>GPIO LV-TTL</a:t>
            </a:r>
          </a:p>
          <a:p>
            <a:pPr algn="ctr">
              <a:defRPr/>
            </a:pPr>
            <a:r>
              <a:rPr lang="it-IT" sz="1400" dirty="0"/>
              <a:t>24V, 5V, 3.3V</a:t>
            </a:r>
          </a:p>
        </p:txBody>
      </p:sp>
      <p:cxnSp>
        <p:nvCxnSpPr>
          <p:cNvPr id="82" name="81 Conector recto de flecha"/>
          <p:cNvCxnSpPr>
            <a:stCxn id="81" idx="0"/>
          </p:cNvCxnSpPr>
          <p:nvPr/>
        </p:nvCxnSpPr>
        <p:spPr>
          <a:xfrm flipH="1" flipV="1">
            <a:off x="3090863" y="3560763"/>
            <a:ext cx="34925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82 Rectángulo redondeado"/>
          <p:cNvSpPr/>
          <p:nvPr/>
        </p:nvSpPr>
        <p:spPr>
          <a:xfrm>
            <a:off x="5076825" y="3789363"/>
            <a:ext cx="1008063" cy="431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SDRAM</a:t>
            </a:r>
            <a:endParaRPr lang="es-ES" sz="1400" dirty="0"/>
          </a:p>
        </p:txBody>
      </p:sp>
      <p:cxnSp>
        <p:nvCxnSpPr>
          <p:cNvPr id="84" name="83 Conector recto de flecha"/>
          <p:cNvCxnSpPr>
            <a:stCxn id="83" idx="2"/>
          </p:cNvCxnSpPr>
          <p:nvPr/>
        </p:nvCxnSpPr>
        <p:spPr>
          <a:xfrm>
            <a:off x="5580063" y="4221163"/>
            <a:ext cx="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(1)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8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9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50180" name="6 Imagen" descr="20140614_085507.jpg"/>
          <p:cNvPicPr>
            <a:picLocks noChangeAspect="1"/>
          </p:cNvPicPr>
          <p:nvPr/>
        </p:nvPicPr>
        <p:blipFill>
          <a:blip r:embed="rId3" cstate="print"/>
          <a:srcRect l="6273" t="9294" r="10609" b="14699"/>
          <a:stretch>
            <a:fillRect/>
          </a:stretch>
        </p:blipFill>
        <p:spPr bwMode="auto">
          <a:xfrm>
            <a:off x="971550" y="2060575"/>
            <a:ext cx="69977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19 Conector recto de flecha"/>
          <p:cNvCxnSpPr>
            <a:stCxn id="26" idx="2"/>
          </p:cNvCxnSpPr>
          <p:nvPr/>
        </p:nvCxnSpPr>
        <p:spPr>
          <a:xfrm flipH="1">
            <a:off x="2266950" y="1843088"/>
            <a:ext cx="0" cy="649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>
            <a:stCxn id="27" idx="0"/>
          </p:cNvCxnSpPr>
          <p:nvPr/>
        </p:nvCxnSpPr>
        <p:spPr>
          <a:xfrm flipH="1" flipV="1">
            <a:off x="6083300" y="4076700"/>
            <a:ext cx="936625" cy="17287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275013" y="5805488"/>
            <a:ext cx="1368425" cy="5762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Memoria EEPROM</a:t>
            </a:r>
            <a:endParaRPr lang="es-ES" sz="1600" dirty="0"/>
          </a:p>
        </p:txBody>
      </p:sp>
      <p:cxnSp>
        <p:nvCxnSpPr>
          <p:cNvPr id="25" name="24 Conector recto de flecha"/>
          <p:cNvCxnSpPr>
            <a:stCxn id="24" idx="0"/>
          </p:cNvCxnSpPr>
          <p:nvPr/>
        </p:nvCxnSpPr>
        <p:spPr>
          <a:xfrm flipV="1">
            <a:off x="3959225" y="4010025"/>
            <a:ext cx="346075" cy="17954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Rectángulo redondeado"/>
          <p:cNvSpPr/>
          <p:nvPr/>
        </p:nvSpPr>
        <p:spPr>
          <a:xfrm>
            <a:off x="1403350" y="1268413"/>
            <a:ext cx="1728788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Batería </a:t>
            </a:r>
            <a:r>
              <a:rPr lang="es-ES_tradnl" sz="1600" dirty="0" err="1"/>
              <a:t>Backup</a:t>
            </a:r>
            <a:r>
              <a:rPr lang="es-ES_tradnl" sz="1600" dirty="0"/>
              <a:t> (RTC + 32B)</a:t>
            </a:r>
          </a:p>
        </p:txBody>
      </p:sp>
      <p:sp>
        <p:nvSpPr>
          <p:cNvPr id="27" name="26 Rectángulo redondeado"/>
          <p:cNvSpPr/>
          <p:nvPr/>
        </p:nvSpPr>
        <p:spPr>
          <a:xfrm>
            <a:off x="6300788" y="5805488"/>
            <a:ext cx="1439862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JTAG + </a:t>
            </a:r>
            <a:br>
              <a:rPr lang="es-ES_tradnl" sz="1600" dirty="0"/>
            </a:br>
            <a:r>
              <a:rPr lang="es-ES_tradnl" sz="1600" dirty="0"/>
              <a:t>UART USB</a:t>
            </a:r>
          </a:p>
        </p:txBody>
      </p:sp>
      <p:sp>
        <p:nvSpPr>
          <p:cNvPr id="28" name="27 Rectángulo redondeado"/>
          <p:cNvSpPr/>
          <p:nvPr/>
        </p:nvSpPr>
        <p:spPr>
          <a:xfrm>
            <a:off x="3490913" y="1268413"/>
            <a:ext cx="1152525" cy="5762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Memoria Flash</a:t>
            </a:r>
            <a:endParaRPr lang="es-ES" sz="1600" dirty="0"/>
          </a:p>
        </p:txBody>
      </p:sp>
      <p:cxnSp>
        <p:nvCxnSpPr>
          <p:cNvPr id="29" name="28 Conector recto de flecha"/>
          <p:cNvCxnSpPr>
            <a:stCxn id="24" idx="0"/>
          </p:cNvCxnSpPr>
          <p:nvPr/>
        </p:nvCxnSpPr>
        <p:spPr>
          <a:xfrm flipH="1" flipV="1">
            <a:off x="3851275" y="4005263"/>
            <a:ext cx="107950" cy="18002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>
            <a:stCxn id="28" idx="2"/>
          </p:cNvCxnSpPr>
          <p:nvPr/>
        </p:nvCxnSpPr>
        <p:spPr>
          <a:xfrm>
            <a:off x="4067175" y="1844675"/>
            <a:ext cx="0" cy="18002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Rectángulo redondeado"/>
          <p:cNvSpPr/>
          <p:nvPr/>
        </p:nvSpPr>
        <p:spPr>
          <a:xfrm>
            <a:off x="6299200" y="1268413"/>
            <a:ext cx="1655763" cy="574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Fuente de alimentación</a:t>
            </a:r>
            <a:endParaRPr lang="es-ES" sz="1600" dirty="0"/>
          </a:p>
        </p:txBody>
      </p:sp>
      <p:sp>
        <p:nvSpPr>
          <p:cNvPr id="32" name="31 Rectángulo redondeado"/>
          <p:cNvSpPr/>
          <p:nvPr/>
        </p:nvSpPr>
        <p:spPr>
          <a:xfrm>
            <a:off x="1403350" y="5805488"/>
            <a:ext cx="1655763" cy="576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Entradas </a:t>
            </a:r>
            <a:r>
              <a:rPr lang="es-ES_tradnl" sz="1600" dirty="0" err="1"/>
              <a:t>Optoacopladas</a:t>
            </a:r>
            <a:endParaRPr lang="es-ES" sz="1600" dirty="0"/>
          </a:p>
        </p:txBody>
      </p:sp>
      <p:cxnSp>
        <p:nvCxnSpPr>
          <p:cNvPr id="33" name="32 Conector recto de flecha"/>
          <p:cNvCxnSpPr>
            <a:stCxn id="32" idx="0"/>
          </p:cNvCxnSpPr>
          <p:nvPr/>
        </p:nvCxnSpPr>
        <p:spPr>
          <a:xfrm flipV="1">
            <a:off x="2232025" y="4221163"/>
            <a:ext cx="900113" cy="1584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>
            <a:stCxn id="32" idx="0"/>
          </p:cNvCxnSpPr>
          <p:nvPr/>
        </p:nvCxnSpPr>
        <p:spPr>
          <a:xfrm flipV="1">
            <a:off x="2232025" y="4652963"/>
            <a:ext cx="2627313" cy="1152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stCxn id="31" idx="2"/>
          </p:cNvCxnSpPr>
          <p:nvPr/>
        </p:nvCxnSpPr>
        <p:spPr>
          <a:xfrm flipH="1">
            <a:off x="6731000" y="1843088"/>
            <a:ext cx="396875" cy="649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Rectángulo redondeado"/>
          <p:cNvSpPr/>
          <p:nvPr/>
        </p:nvSpPr>
        <p:spPr>
          <a:xfrm>
            <a:off x="4932363" y="1268413"/>
            <a:ext cx="10795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PTC </a:t>
            </a:r>
          </a:p>
          <a:p>
            <a:pPr algn="ctr">
              <a:defRPr/>
            </a:pPr>
            <a:r>
              <a:rPr lang="es-ES_tradnl" sz="1600" dirty="0"/>
              <a:t>fuses</a:t>
            </a:r>
          </a:p>
        </p:txBody>
      </p:sp>
      <p:cxnSp>
        <p:nvCxnSpPr>
          <p:cNvPr id="37" name="36 Conector recto de flecha"/>
          <p:cNvCxnSpPr>
            <a:stCxn id="36" idx="2"/>
          </p:cNvCxnSpPr>
          <p:nvPr/>
        </p:nvCxnSpPr>
        <p:spPr>
          <a:xfrm>
            <a:off x="5472113" y="1843088"/>
            <a:ext cx="107950" cy="577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Rectángulo redondeado"/>
          <p:cNvSpPr/>
          <p:nvPr/>
        </p:nvSpPr>
        <p:spPr>
          <a:xfrm>
            <a:off x="5003800" y="5805488"/>
            <a:ext cx="1152525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EEPROM </a:t>
            </a:r>
            <a:br>
              <a:rPr lang="es-ES_tradnl" sz="1600" dirty="0"/>
            </a:br>
            <a:r>
              <a:rPr lang="es-ES_tradnl" sz="1600" dirty="0"/>
              <a:t>del JTAG</a:t>
            </a:r>
          </a:p>
        </p:txBody>
      </p:sp>
      <p:cxnSp>
        <p:nvCxnSpPr>
          <p:cNvPr id="39" name="38 Conector recto de flecha"/>
          <p:cNvCxnSpPr>
            <a:stCxn id="38" idx="0"/>
          </p:cNvCxnSpPr>
          <p:nvPr/>
        </p:nvCxnSpPr>
        <p:spPr>
          <a:xfrm flipH="1" flipV="1">
            <a:off x="5148263" y="4292600"/>
            <a:ext cx="431800" cy="1512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(2)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11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68" y="2879530"/>
            <a:ext cx="3150677" cy="1254153"/>
          </a:xfrm>
          <a:prstGeom prst="rect">
            <a:avLst/>
          </a:prstGeom>
        </p:spPr>
      </p:pic>
      <p:pic>
        <p:nvPicPr>
          <p:cNvPr id="2050" name="Picture 2" descr="C:\Users\EFilomena\Pictures\edu cia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61" y="2292168"/>
            <a:ext cx="24257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124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3 Rectángulo"/>
          <p:cNvSpPr>
            <a:spLocks noChangeArrowheads="1"/>
          </p:cNvSpPr>
          <p:nvPr/>
        </p:nvSpPr>
        <p:spPr bwMode="auto">
          <a:xfrm>
            <a:off x="539750" y="1087438"/>
            <a:ext cx="860425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ES" sz="4000" b="1" dirty="0"/>
              <a:t> Impreso </a:t>
            </a:r>
            <a:r>
              <a:rPr lang="es-PE" sz="4000" b="1" dirty="0"/>
              <a:t>2</a:t>
            </a:r>
            <a:r>
              <a:rPr lang="es-PE" sz="4000" b="1" dirty="0" smtClean="0"/>
              <a:t> </a:t>
            </a:r>
            <a:r>
              <a:rPr lang="es-PE" sz="4000" b="1" dirty="0"/>
              <a:t>capas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No usamos </a:t>
            </a:r>
            <a:r>
              <a:rPr lang="es-PE" sz="4000" b="1" dirty="0" smtClean="0"/>
              <a:t>BGA</a:t>
            </a:r>
            <a:endParaRPr lang="es-PE" sz="4000" b="1" dirty="0"/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</a:t>
            </a:r>
            <a:r>
              <a:rPr lang="es-PE" sz="4000" b="1" dirty="0" err="1" smtClean="0"/>
              <a:t>Footprint</a:t>
            </a:r>
            <a:r>
              <a:rPr lang="es-PE" sz="4000" b="1" dirty="0" smtClean="0"/>
              <a:t> </a:t>
            </a:r>
            <a:r>
              <a:rPr lang="es-PE" sz="4000" b="1" dirty="0" smtClean="0"/>
              <a:t>0805</a:t>
            </a:r>
            <a:endParaRPr lang="es-PE" sz="4000" b="1" dirty="0"/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 smtClean="0"/>
              <a:t> Componentes en una sola </a:t>
            </a:r>
            <a:r>
              <a:rPr lang="es-PE" sz="4000" b="1" dirty="0" smtClean="0"/>
              <a:t>cara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 smtClean="0"/>
              <a:t>Tamaño = CIAA</a:t>
            </a:r>
            <a:endParaRPr lang="es-PE" sz="4000" b="1" dirty="0" smtClean="0"/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Hardware </a:t>
            </a:r>
            <a:r>
              <a:rPr lang="es-ES_tradnl" sz="4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nacional y Económico</a:t>
            </a:r>
            <a:r>
              <a:rPr lang="es-ES_tradnl" sz="54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4276" name="Picture 4" descr="http://upload.wikimedia.org/wikipedia/commons/c/c5/Kl_Intel_Pentium_MMX_embedded_BGA_Bottom.jpg"/>
          <p:cNvPicPr>
            <a:picLocks noChangeAspect="1" noChangeArrowheads="1"/>
          </p:cNvPicPr>
          <p:nvPr/>
        </p:nvPicPr>
        <p:blipFill>
          <a:blip r:embed="rId2" cstate="print"/>
          <a:srcRect l="12196" t="11954" r="12801" b="12029"/>
          <a:stretch>
            <a:fillRect/>
          </a:stretch>
        </p:blipFill>
        <p:spPr bwMode="auto">
          <a:xfrm>
            <a:off x="7912738" y="1352551"/>
            <a:ext cx="11439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Multiplicar"/>
          <p:cNvSpPr/>
          <p:nvPr/>
        </p:nvSpPr>
        <p:spPr>
          <a:xfrm>
            <a:off x="7610474" y="942974"/>
            <a:ext cx="1757363" cy="1933575"/>
          </a:xfrm>
          <a:prstGeom prst="mathMultiply">
            <a:avLst>
              <a:gd name="adj1" fmla="val 255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dirty="0"/>
              <a:t>-</a:t>
            </a:r>
            <a:endParaRPr lang="es-ES" dirty="0"/>
          </a:p>
        </p:txBody>
      </p:sp>
      <p:pic>
        <p:nvPicPr>
          <p:cNvPr id="1026" name="Picture 2" descr="http://www.circuitdomain.com/Creating%20Artwork/Images/Small/Layer%20St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524" y="5035049"/>
            <a:ext cx="55340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2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3" y="1609725"/>
            <a:ext cx="5934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 bwMode="auto">
          <a:xfrm>
            <a:off x="0" y="-1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4 Rectángulo"/>
          <p:cNvSpPr/>
          <p:nvPr/>
        </p:nvSpPr>
        <p:spPr bwMode="auto">
          <a:xfrm>
            <a:off x="0" y="0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5 Rectángulo"/>
          <p:cNvSpPr/>
          <p:nvPr/>
        </p:nvSpPr>
        <p:spPr bwMode="auto">
          <a:xfrm>
            <a:off x="0" y="104775"/>
            <a:ext cx="9144000" cy="965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wrap="none" lIns="312928" tIns="312928" rIns="312928" bIns="312928" spcCol="1270" anchor="ctr"/>
          <a:lstStyle/>
          <a:p>
            <a:pPr algn="ctr" defTabSz="195580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_tradnl" sz="4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EDU-CIAA (NXP)</a:t>
            </a:r>
            <a:endParaRPr lang="es-ES" sz="48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64" y="1069975"/>
            <a:ext cx="2921096" cy="164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 Grupo"/>
          <p:cNvGrpSpPr>
            <a:grpSpLocks/>
          </p:cNvGrpSpPr>
          <p:nvPr/>
        </p:nvGrpSpPr>
        <p:grpSpPr bwMode="auto">
          <a:xfrm>
            <a:off x="0" y="0"/>
            <a:ext cx="9144000" cy="1069975"/>
            <a:chOff x="490809" y="4150633"/>
            <a:chExt cx="6681052" cy="1070038"/>
          </a:xfrm>
        </p:grpSpPr>
        <p:sp>
          <p:nvSpPr>
            <p:cNvPr id="5" name="4 Rectángulo"/>
            <p:cNvSpPr/>
            <p:nvPr/>
          </p:nvSpPr>
          <p:spPr>
            <a:xfrm>
              <a:off x="490809" y="4150633"/>
              <a:ext cx="6681052" cy="9652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5 Rectángulo"/>
            <p:cNvSpPr/>
            <p:nvPr/>
          </p:nvSpPr>
          <p:spPr>
            <a:xfrm>
              <a:off x="490809" y="4255414"/>
              <a:ext cx="6681052" cy="965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wrap="none" lIns="312928" tIns="312928" rIns="312928" bIns="312928" spcCol="1270" anchor="ctr"/>
            <a:lstStyle/>
            <a:p>
              <a:pPr algn="ctr" defTabSz="1955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EDU-CIAA (NXP)</a:t>
              </a:r>
              <a:endParaRPr lang="es-ES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1394509"/>
            <a:ext cx="8402320" cy="4730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22" name="21 Imagen" descr="LogoGanador.jpg"/>
          <p:cNvPicPr>
            <a:picLocks noChangeAspect="1"/>
          </p:cNvPicPr>
          <p:nvPr/>
        </p:nvPicPr>
        <p:blipFill>
          <a:blip r:embed="rId3" cstate="print"/>
          <a:srcRect t="25315" b="8325"/>
          <a:stretch>
            <a:fillRect/>
          </a:stretch>
        </p:blipFill>
        <p:spPr>
          <a:xfrm>
            <a:off x="962525" y="2732560"/>
            <a:ext cx="2994371" cy="15480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517" y="2751112"/>
            <a:ext cx="4263558" cy="15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7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44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accent6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074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(CIAA-FSL)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8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32" y="4351378"/>
            <a:ext cx="2102220" cy="74501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77" y="129275"/>
            <a:ext cx="5206498" cy="659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77657" y="2257825"/>
            <a:ext cx="3427541" cy="11695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Microcontrolador </a:t>
            </a:r>
            <a:r>
              <a:rPr lang="es-AR" sz="1400" b="1" dirty="0" smtClean="0"/>
              <a:t>MK60FX512VLQ15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ARM - </a:t>
            </a:r>
            <a:r>
              <a:rPr lang="es-AR" sz="1400" dirty="0" err="1" smtClean="0"/>
              <a:t>Cortex</a:t>
            </a:r>
            <a:r>
              <a:rPr lang="es-AR" sz="1400" dirty="0" smtClean="0"/>
              <a:t> M4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@150MHZ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512k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144kB SRAM</a:t>
            </a:r>
          </a:p>
        </p:txBody>
      </p:sp>
    </p:spTree>
    <p:extLst>
      <p:ext uri="{BB962C8B-B14F-4D97-AF65-F5344CB8AC3E}">
        <p14:creationId xmlns:p14="http://schemas.microsoft.com/office/powerpoint/2010/main" val="27848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77" y="129275"/>
            <a:ext cx="5206498" cy="659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(CIAA-FSL)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2" y="4351378"/>
            <a:ext cx="2102220" cy="7450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095264" y="2724020"/>
            <a:ext cx="2188421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Cortex-M4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77657" y="2257825"/>
            <a:ext cx="3427541" cy="11695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Microcontrolador </a:t>
            </a:r>
            <a:r>
              <a:rPr lang="es-AR" sz="1400" b="1" dirty="0" smtClean="0"/>
              <a:t>MK60FX512VLQ15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ARM - </a:t>
            </a:r>
            <a:r>
              <a:rPr lang="es-AR" sz="1400" dirty="0" err="1" smtClean="0"/>
              <a:t>Cortex</a:t>
            </a:r>
            <a:r>
              <a:rPr lang="es-AR" sz="1400" dirty="0" smtClean="0"/>
              <a:t> M4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@150MHZ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512k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144kB SRAM</a:t>
            </a:r>
          </a:p>
        </p:txBody>
      </p:sp>
    </p:spTree>
    <p:extLst>
      <p:ext uri="{BB962C8B-B14F-4D97-AF65-F5344CB8AC3E}">
        <p14:creationId xmlns:p14="http://schemas.microsoft.com/office/powerpoint/2010/main" val="5090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accent6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15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77" y="129275"/>
            <a:ext cx="5206498" cy="659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(CIAA-FSL)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679353" y="2783764"/>
            <a:ext cx="2714205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512kB Flash</a:t>
            </a:r>
          </a:p>
          <a:p>
            <a:pPr algn="ctr"/>
            <a:r>
              <a:rPr lang="es-AR" sz="3200" b="1" dirty="0" smtClean="0"/>
              <a:t>144kB SRAM</a:t>
            </a:r>
            <a:endParaRPr lang="es-AR" sz="3200" b="1" dirty="0"/>
          </a:p>
        </p:txBody>
      </p:sp>
      <p:pic>
        <p:nvPicPr>
          <p:cNvPr id="10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2" y="4351378"/>
            <a:ext cx="2102220" cy="745017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177657" y="2257825"/>
            <a:ext cx="3427541" cy="11695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Microcontrolador </a:t>
            </a:r>
            <a:r>
              <a:rPr lang="es-AR" sz="1400" b="1" dirty="0" smtClean="0"/>
              <a:t>MK60FX512VLQ15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ARM - </a:t>
            </a:r>
            <a:r>
              <a:rPr lang="es-AR" sz="1400" dirty="0" err="1" smtClean="0"/>
              <a:t>Cortex</a:t>
            </a:r>
            <a:r>
              <a:rPr lang="es-AR" sz="1400" dirty="0" smtClean="0"/>
              <a:t> M4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@150MHZ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512k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144kB SRAM</a:t>
            </a:r>
          </a:p>
        </p:txBody>
      </p:sp>
    </p:spTree>
    <p:extLst>
      <p:ext uri="{BB962C8B-B14F-4D97-AF65-F5344CB8AC3E}">
        <p14:creationId xmlns:p14="http://schemas.microsoft.com/office/powerpoint/2010/main" val="2271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VOLÁTILES (</a:t>
            </a:r>
            <a:r>
              <a:rPr lang="es-ES_tradnl" sz="2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CIAA-FSL)</a:t>
            </a:r>
            <a:endParaRPr lang="es-ES" sz="28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1196975"/>
            <a:ext cx="8918015" cy="554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1196975"/>
            <a:ext cx="8918015" cy="554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VOLÁTILES (</a:t>
            </a:r>
            <a:r>
              <a:rPr lang="es-ES_tradnl" sz="2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CIAA-FSL)</a:t>
            </a:r>
            <a:endParaRPr lang="es-ES" sz="28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95192" y="4667453"/>
            <a:ext cx="1963999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1Mbit</a:t>
            </a:r>
          </a:p>
          <a:p>
            <a:pPr algn="ctr"/>
            <a:r>
              <a:rPr lang="es-AR" sz="3200" b="1" dirty="0" smtClean="0"/>
              <a:t>EEPROM</a:t>
            </a:r>
            <a:endParaRPr lang="es-AR" sz="3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595192" y="1927252"/>
            <a:ext cx="1963999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2kbit</a:t>
            </a:r>
          </a:p>
          <a:p>
            <a:pPr algn="ctr"/>
            <a:r>
              <a:rPr lang="es-AR" sz="3200" b="1" dirty="0" smtClean="0"/>
              <a:t>EEPROM</a:t>
            </a:r>
          </a:p>
          <a:p>
            <a:pPr algn="ctr"/>
            <a:r>
              <a:rPr lang="es-AR" sz="3200" b="1" dirty="0" smtClean="0"/>
              <a:t>EUI-48</a:t>
            </a:r>
            <a:endParaRPr lang="es-AR" sz="32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672982" y="1762897"/>
            <a:ext cx="2080016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32Mbit</a:t>
            </a:r>
          </a:p>
          <a:p>
            <a:pPr algn="ctr"/>
            <a:r>
              <a:rPr lang="es-AR" sz="3200" b="1" dirty="0" smtClean="0"/>
              <a:t>FLASH</a:t>
            </a:r>
          </a:p>
        </p:txBody>
      </p:sp>
      <p:sp>
        <p:nvSpPr>
          <p:cNvPr id="9" name="CuadroTexto 6"/>
          <p:cNvSpPr txBox="1"/>
          <p:nvPr/>
        </p:nvSpPr>
        <p:spPr>
          <a:xfrm>
            <a:off x="1957730" y="4693792"/>
            <a:ext cx="2080016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Micro SD</a:t>
            </a:r>
          </a:p>
        </p:txBody>
      </p:sp>
    </p:spTree>
    <p:extLst>
      <p:ext uri="{BB962C8B-B14F-4D97-AF65-F5344CB8AC3E}">
        <p14:creationId xmlns:p14="http://schemas.microsoft.com/office/powerpoint/2010/main" val="40275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DEBUGGER (</a:t>
            </a:r>
            <a:r>
              <a:rPr lang="es-ES_tradnl" sz="36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CIAA-FSL)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992104"/>
            <a:ext cx="831532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1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aa_fsl_top_arma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0" y="1670033"/>
            <a:ext cx="7921625" cy="47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29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0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1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cxnSp>
        <p:nvCxnSpPr>
          <p:cNvPr id="82" name="81 Conector recto de flecha"/>
          <p:cNvCxnSpPr/>
          <p:nvPr/>
        </p:nvCxnSpPr>
        <p:spPr>
          <a:xfrm flipH="1" flipV="1">
            <a:off x="3090863" y="3560763"/>
            <a:ext cx="34925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(1)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92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iaa_fsl_bottom_arma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" y="1245658"/>
            <a:ext cx="7704138" cy="513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7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8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9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1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(2)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1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 Grupo"/>
          <p:cNvGrpSpPr>
            <a:grpSpLocks/>
          </p:cNvGrpSpPr>
          <p:nvPr/>
        </p:nvGrpSpPr>
        <p:grpSpPr bwMode="auto">
          <a:xfrm>
            <a:off x="0" y="0"/>
            <a:ext cx="9144000" cy="1069975"/>
            <a:chOff x="490809" y="4150633"/>
            <a:chExt cx="6681052" cy="1070038"/>
          </a:xfrm>
        </p:grpSpPr>
        <p:sp>
          <p:nvSpPr>
            <p:cNvPr id="5" name="4 Rectángulo"/>
            <p:cNvSpPr/>
            <p:nvPr/>
          </p:nvSpPr>
          <p:spPr>
            <a:xfrm>
              <a:off x="490809" y="4150633"/>
              <a:ext cx="6681052" cy="9652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5 Rectángulo"/>
            <p:cNvSpPr/>
            <p:nvPr/>
          </p:nvSpPr>
          <p:spPr>
            <a:xfrm>
              <a:off x="490809" y="4255414"/>
              <a:ext cx="6681052" cy="965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wrap="none" lIns="312928" tIns="312928" rIns="312928" bIns="312928" spcCol="1270" anchor="ctr"/>
            <a:lstStyle/>
            <a:p>
              <a:pPr algn="ctr" defTabSz="1955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EDU-CIAA </a:t>
              </a: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(</a:t>
              </a: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FSL</a:t>
              </a: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)</a:t>
              </a:r>
              <a:endParaRPr lang="es-ES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7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3" y="1609725"/>
            <a:ext cx="5934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 bwMode="auto">
          <a:xfrm>
            <a:off x="0" y="-1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4 Rectángulo"/>
          <p:cNvSpPr/>
          <p:nvPr/>
        </p:nvSpPr>
        <p:spPr bwMode="auto">
          <a:xfrm>
            <a:off x="0" y="0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5 Rectángulo"/>
          <p:cNvSpPr/>
          <p:nvPr/>
        </p:nvSpPr>
        <p:spPr bwMode="auto">
          <a:xfrm>
            <a:off x="0" y="104775"/>
            <a:ext cx="9144000" cy="965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wrap="none" lIns="312928" tIns="312928" rIns="312928" bIns="312928" spcCol="1270" anchor="ctr"/>
          <a:lstStyle/>
          <a:p>
            <a:pPr algn="ctr" defTabSz="195580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_tradnl" sz="4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EDU-CIAA </a:t>
            </a:r>
            <a:r>
              <a:rPr lang="es-ES_tradnl" sz="4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(FSL)</a:t>
            </a:r>
            <a:endParaRPr lang="es-ES" sz="48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6" y="274319"/>
            <a:ext cx="5264339" cy="6288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9137"/>
            <a:ext cx="3143963" cy="20545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" y="4274472"/>
            <a:ext cx="2097836" cy="8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1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6" y="274319"/>
            <a:ext cx="5264339" cy="6288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9137"/>
            <a:ext cx="3143963" cy="20545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" y="4274472"/>
            <a:ext cx="2097836" cy="83506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04928" y="2633691"/>
            <a:ext cx="2188420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Cortex-M4</a:t>
            </a:r>
          </a:p>
          <a:p>
            <a:pPr algn="ctr"/>
            <a:r>
              <a:rPr lang="es-AR" sz="3200" b="1" dirty="0"/>
              <a:t>+</a:t>
            </a:r>
            <a:endParaRPr lang="es-AR" sz="3200" b="1" dirty="0" smtClean="0"/>
          </a:p>
          <a:p>
            <a:pPr algn="ctr"/>
            <a:r>
              <a:rPr lang="es-AR" sz="3200" b="1" dirty="0" smtClean="0"/>
              <a:t>Cortex-M0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35407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6" y="274319"/>
            <a:ext cx="5264339" cy="6288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9137"/>
            <a:ext cx="3143963" cy="20545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" y="4274472"/>
            <a:ext cx="2097836" cy="835061"/>
          </a:xfrm>
          <a:prstGeom prst="rect">
            <a:avLst/>
          </a:prstGeom>
        </p:spPr>
      </p:pic>
      <p:pic>
        <p:nvPicPr>
          <p:cNvPr id="2050" name="Picture 2" descr="http://www.thetechnicalstuff.com/wp-content/uploads/2013/09/smem-linux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94" y="2739419"/>
            <a:ext cx="1043497" cy="13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6979371" y="1000292"/>
            <a:ext cx="1689886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8MB</a:t>
            </a:r>
          </a:p>
          <a:p>
            <a:pPr algn="ctr"/>
            <a:r>
              <a:rPr lang="es-AR" sz="3200" b="1" dirty="0" smtClean="0"/>
              <a:t>SDRAM</a:t>
            </a:r>
            <a:endParaRPr lang="es-AR" sz="32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3945426" y="2739419"/>
            <a:ext cx="2714205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1MB Flash</a:t>
            </a:r>
          </a:p>
          <a:p>
            <a:pPr algn="ctr"/>
            <a:r>
              <a:rPr lang="es-AR" sz="3200" b="1" dirty="0" smtClean="0"/>
              <a:t>136kB SRAM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15303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VOLÁTILES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487162"/>
            <a:ext cx="8463280" cy="44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6864</TotalTime>
  <Words>1059</Words>
  <Application>Microsoft Office PowerPoint</Application>
  <PresentationFormat>Presentación en pantalla (4:3)</PresentationFormat>
  <Paragraphs>357</Paragraphs>
  <Slides>57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5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La propuesta de la CIAA</dc:title>
  <dc:creator>WinXP</dc:creator>
  <cp:lastModifiedBy>EFilomena</cp:lastModifiedBy>
  <cp:revision>283</cp:revision>
  <dcterms:created xsi:type="dcterms:W3CDTF">2014-03-10T00:40:39Z</dcterms:created>
  <dcterms:modified xsi:type="dcterms:W3CDTF">2015-09-16T09:16:58Z</dcterms:modified>
</cp:coreProperties>
</file>